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58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newt.phys.unsw.edu.au/jw/Helmholtz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067800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问题一：单摆的运动</a:t>
                </a:r>
                <a:endParaRPr lang="en-US" altLang="zh-CN" dirty="0" smtClean="0"/>
              </a:p>
              <a:p>
                <a:endParaRPr lang="en-US" dirty="0"/>
              </a:p>
              <a:p>
                <a:r>
                  <a:rPr lang="zh-CN" altLang="en-US" dirty="0"/>
                  <a:t>一</a:t>
                </a:r>
                <a:r>
                  <a:rPr lang="zh-CN" altLang="en-US" dirty="0" smtClean="0"/>
                  <a:t>个质量为</a:t>
                </a:r>
                <a:r>
                  <a:rPr lang="en-US" altLang="zh-CN" dirty="0" smtClean="0"/>
                  <a:t>m</a:t>
                </a:r>
                <a:r>
                  <a:rPr lang="zh-CN" altLang="en-US" dirty="0" smtClean="0"/>
                  <a:t>的小球被一根质量忽略不计、长度为</a:t>
                </a:r>
                <a:r>
                  <a:rPr lang="en-US" altLang="zh-CN" dirty="0" smtClean="0"/>
                  <a:t>L</a:t>
                </a:r>
                <a:r>
                  <a:rPr lang="zh-CN" altLang="en-US" dirty="0" smtClean="0"/>
                  <a:t>的绳子挂在天花板上，当小球的摆角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zh-CN" altLang="en-US" dirty="0" smtClean="0"/>
                  <a:t>比较小时，单摆的运动可以看作是简谐振动。</a:t>
                </a:r>
                <a:endParaRPr lang="en-US" altLang="zh-CN" dirty="0" smtClean="0"/>
              </a:p>
              <a:p>
                <a:endParaRPr lang="en-US" dirty="0"/>
              </a:p>
              <a:p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：请证明该小球的势能在小摆角时的确是一个简谐振子的势能形式。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：请证明该小球的运动方程（</a:t>
                </a:r>
                <a:r>
                  <a:rPr lang="en-US" altLang="zh-CN" dirty="0" smtClean="0"/>
                  <a:t>F=ma</a:t>
                </a:r>
                <a:r>
                  <a:rPr lang="zh-CN" altLang="en-US" dirty="0" smtClean="0"/>
                  <a:t>）的确满足简谐振子的方程。</a:t>
                </a:r>
                <a:endParaRPr lang="en-US" altLang="zh-CN" dirty="0" smtClean="0"/>
              </a:p>
              <a:p>
                <a:endParaRPr lang="en-US" dirty="0"/>
              </a:p>
              <a:p>
                <a:r>
                  <a:rPr lang="en-US" altLang="zh-CN" dirty="0"/>
                  <a:t>3</a:t>
                </a:r>
                <a:r>
                  <a:rPr lang="zh-CN" altLang="en-US" dirty="0" smtClean="0"/>
                  <a:t>：请求出该单摆的周期。</a:t>
                </a:r>
                <a:endParaRPr lang="en-US" altLang="zh-CN" dirty="0" smtClean="0"/>
              </a:p>
              <a:p>
                <a:endParaRPr lang="en-US" dirty="0"/>
              </a:p>
              <a:p>
                <a:r>
                  <a:rPr lang="en-US" altLang="zh-CN" dirty="0"/>
                  <a:t>4</a:t>
                </a:r>
                <a:r>
                  <a:rPr lang="zh-CN" altLang="en-US" dirty="0" smtClean="0"/>
                  <a:t>：如果一开始从摆角为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altLang="zh-CN" b="0" i="1" baseline="-25000" smtClean="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zh-CN" altLang="en-US" dirty="0" smtClean="0"/>
                  <a:t>的地方开始静止释放小球，求小球在接下来的时间里的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zh-CN" altLang="en-US" dirty="0" smtClean="0"/>
                  <a:t>随时间的变化关系。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067800" cy="3693319"/>
              </a:xfrm>
              <a:prstGeom prst="rect">
                <a:avLst/>
              </a:prstGeom>
              <a:blipFill rotWithShape="1">
                <a:blip r:embed="rId2"/>
                <a:stretch>
                  <a:fillRect l="-538" t="-1320" b="-1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6667500" y="3352800"/>
            <a:ext cx="175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6743700" y="3352800"/>
            <a:ext cx="800100" cy="266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625935" y="6019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43800" y="3352800"/>
            <a:ext cx="0" cy="3429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7325591" y="4024745"/>
            <a:ext cx="235527" cy="115616"/>
          </a:xfrm>
          <a:custGeom>
            <a:avLst/>
            <a:gdLst>
              <a:gd name="connsiteX0" fmla="*/ 0 w 235527"/>
              <a:gd name="connsiteY0" fmla="*/ 0 h 115616"/>
              <a:gd name="connsiteX1" fmla="*/ 69273 w 235527"/>
              <a:gd name="connsiteY1" fmla="*/ 110837 h 115616"/>
              <a:gd name="connsiteX2" fmla="*/ 235527 w 235527"/>
              <a:gd name="connsiteY2" fmla="*/ 96982 h 11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527" h="115616">
                <a:moveTo>
                  <a:pt x="0" y="0"/>
                </a:moveTo>
                <a:cubicBezTo>
                  <a:pt x="15009" y="47336"/>
                  <a:pt x="30019" y="94673"/>
                  <a:pt x="69273" y="110837"/>
                </a:cubicBezTo>
                <a:cubicBezTo>
                  <a:pt x="108527" y="127001"/>
                  <a:pt x="235527" y="96982"/>
                  <a:pt x="235527" y="9698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235570" y="4316968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570" y="4316968"/>
                <a:ext cx="374141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198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6088" y="798311"/>
            <a:ext cx="6550417" cy="5258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77000" y="22860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每小问</a:t>
            </a:r>
            <a:r>
              <a:rPr lang="en-US" altLang="zh-CN" dirty="0" smtClean="0"/>
              <a:t>8</a:t>
            </a:r>
            <a:r>
              <a:rPr lang="zh-CN" altLang="en-US" dirty="0" smtClean="0"/>
              <a:t>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10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473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问题二： 有阻尼的受迫振动的能量问题</a:t>
                </a:r>
                <a:endParaRPr lang="en-US" altLang="zh-CN" dirty="0" smtClean="0"/>
              </a:p>
              <a:p>
                <a:endParaRPr lang="en-US" dirty="0"/>
              </a:p>
              <a:p>
                <a:r>
                  <a:rPr lang="zh-CN" altLang="en-US" dirty="0"/>
                  <a:t>课堂</a:t>
                </a:r>
                <a:r>
                  <a:rPr lang="zh-CN" altLang="en-US" dirty="0" smtClean="0"/>
                  <a:t>上求解了一个有阻尼的受迫振子的位移与时间的关系，现在我们基于这个解来研究以下问题。</a:t>
                </a:r>
                <a:endParaRPr lang="en-US" altLang="zh-CN" dirty="0" smtClean="0"/>
              </a:p>
              <a:p>
                <a:endParaRPr lang="en-US" dirty="0"/>
              </a:p>
              <a:p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：请求出在振子稳定振动的条件下，弹簧振子的机械能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𝐸</m:t>
                    </m:r>
                    <m:r>
                      <a:rPr lang="en-US" altLang="zh-CN" b="0" i="1" baseline="-25000" smtClean="0">
                        <a:latin typeface="Cambria Math"/>
                      </a:rPr>
                      <m:t>𝑘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𝑚𝑣</m:t>
                    </m:r>
                    <m:r>
                      <a:rPr lang="en-US" altLang="zh-CN" b="0" i="1" baseline="30000" smtClean="0">
                        <a:latin typeface="Cambria Math"/>
                      </a:rPr>
                      <m:t>2</m:t>
                    </m:r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𝑘𝑥</m:t>
                    </m:r>
                    <m:r>
                      <a:rPr lang="en-US" altLang="zh-CN" b="0" i="1" baseline="30000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dirty="0" smtClean="0"/>
                  <a:t>，并指出在什么条件下该机械能不随时间变化。</a:t>
                </a:r>
                <a:endParaRPr lang="en-US" altLang="zh-CN" dirty="0" smtClean="0"/>
              </a:p>
              <a:p>
                <a:endParaRPr lang="en-US" dirty="0"/>
              </a:p>
              <a:p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：外力和摩擦力都在不断做功，为什么在第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小问所求的条件下，机械能却能保持不变？</a:t>
                </a:r>
                <a:endParaRPr lang="en-US" altLang="zh-CN" dirty="0" smtClean="0"/>
              </a:p>
              <a:p>
                <a:endParaRPr lang="en-US" dirty="0"/>
              </a:p>
              <a:p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：若第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问的条件不满足，则振子的机械能会随时间变化。当外界驱动频率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altLang="zh-CN" b="0" i="1" baseline="-25000" smtClean="0">
                            <a:latin typeface="Cambria Math"/>
                            <a:ea typeface="Cambria Math"/>
                          </a:rPr>
                          <m:t>0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 smtClean="0"/>
                  <a:t>时，请画出振子机械能随时间变化的曲线（可以用</a:t>
                </a:r>
                <a:r>
                  <a:rPr lang="en-US" altLang="zh-CN" dirty="0" smtClean="0"/>
                  <a:t>Excel</a:t>
                </a:r>
                <a:r>
                  <a:rPr lang="zh-CN" altLang="en-US" dirty="0" smtClean="0"/>
                  <a:t>作图）。注意，为了定量的画出曲线来，请取以下参数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𝑚</m:t>
                    </m:r>
                    <m:r>
                      <a:rPr lang="en-US" altLang="zh-CN" b="0" i="1" smtClean="0">
                        <a:latin typeface="Cambria Math"/>
                      </a:rPr>
                      <m:t>=1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kg</m:t>
                    </m:r>
                    <m:r>
                      <a:rPr lang="zh-CN" altLang="en-US" b="0" i="1" smtClean="0">
                        <a:latin typeface="Cambria Math"/>
                      </a:rPr>
                      <m:t>，</m:t>
                    </m:r>
                    <m:r>
                      <a:rPr lang="en-US" altLang="zh-CN" b="0" i="1" smtClean="0">
                        <a:latin typeface="Cambria Math"/>
                      </a:rPr>
                      <m:t>𝑘</m:t>
                    </m:r>
                    <m:r>
                      <a:rPr lang="en-US" altLang="zh-CN" b="0" i="1" smtClean="0">
                        <a:latin typeface="Cambria Math"/>
                      </a:rPr>
                      <m:t>=1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N</m:t>
                    </m:r>
                    <m:r>
                      <a:rPr lang="en-US" altLang="zh-CN" b="0" i="1" smtClean="0">
                        <a:latin typeface="Cambria Math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m</m:t>
                    </m:r>
                    <m:r>
                      <a:rPr lang="zh-CN" altLang="en-US" b="0" i="1" smtClean="0">
                        <a:latin typeface="Cambria Math"/>
                      </a:rPr>
                      <m:t>，</m:t>
                    </m:r>
                    <m:r>
                      <a:rPr lang="zh-CN" altLang="en-US" i="1">
                        <a:latin typeface="Cambria Math"/>
                      </a:rPr>
                      <m:t>外界</m:t>
                    </m:r>
                    <m:r>
                      <a:rPr lang="zh-CN" altLang="en-US" i="1" smtClean="0">
                        <a:latin typeface="Cambria Math"/>
                      </a:rPr>
                      <m:t>驱动力</m:t>
                    </m:r>
                    <m:r>
                      <a:rPr lang="en-US" altLang="zh-CN" b="0" i="1" smtClean="0">
                        <a:latin typeface="Cambria Math"/>
                      </a:rPr>
                      <m:t>𝐹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cos</m:t>
                    </m:r>
                    <m:r>
                      <a:rPr lang="zh-CN" altLang="en-US" b="0" i="1" smtClean="0">
                        <a:latin typeface="Cambria Math"/>
                      </a:rPr>
                      <m:t>𝜔</m:t>
                    </m:r>
                    <m:r>
                      <a:rPr lang="en-US" altLang="zh-CN" b="0" i="1" smtClean="0">
                        <a:latin typeface="Cambria Math"/>
                      </a:rPr>
                      <m:t>𝑡</m:t>
                    </m:r>
                    <m:r>
                      <a:rPr lang="zh-CN" altLang="en-US" b="0" i="1" smtClean="0">
                        <a:latin typeface="Cambria Math"/>
                      </a:rPr>
                      <m:t>，</m:t>
                    </m:r>
                    <m:r>
                      <a:rPr lang="zh-CN" altLang="en-US" i="1">
                        <a:latin typeface="Cambria Math"/>
                      </a:rPr>
                      <m:t>摩擦力</m:t>
                    </m:r>
                    <m:r>
                      <a:rPr lang="en-US" altLang="zh-CN" b="0" i="1" smtClean="0">
                        <a:latin typeface="Cambria Math"/>
                      </a:rPr>
                      <m:t>𝑓</m:t>
                    </m:r>
                    <m:r>
                      <a:rPr lang="en-US" altLang="zh-CN" b="0" i="1" smtClean="0">
                        <a:latin typeface="Cambria Math"/>
                      </a:rPr>
                      <m:t>=−0.01</m:t>
                    </m:r>
                    <m:r>
                      <a:rPr lang="en-US" altLang="zh-CN" b="0" i="1" smtClean="0">
                        <a:latin typeface="Cambria Math"/>
                      </a:rPr>
                      <m:t>𝑣</m:t>
                    </m:r>
                    <m:r>
                      <a:rPr lang="zh-CN" altLang="en-US" b="0" i="1" smtClean="0">
                        <a:latin typeface="Cambria Math"/>
                      </a:rPr>
                      <m:t>。</m:t>
                    </m:r>
                  </m:oMath>
                </a14:m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en-US" altLang="zh-CN" dirty="0" smtClean="0"/>
                  <a:t>4</a:t>
                </a:r>
                <a:r>
                  <a:rPr lang="zh-CN" altLang="en-US" dirty="0" smtClean="0"/>
                  <a:t>：根据第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问的曲线，当振子机械能达到最大时，请求出此时驱动力做功的功率以及摩擦力做功的功率。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en-US" altLang="zh-CN" dirty="0"/>
                  <a:t>5</a:t>
                </a:r>
                <a:r>
                  <a:rPr lang="zh-CN" altLang="en-US" dirty="0" smtClean="0"/>
                  <a:t>：由于振子是做周期运动，其机械能在一个周期内的平均值是不变的。请求出一个周期内的弹簧振子机械能的平均值（注意，因为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𝐸</m:t>
                    </m:r>
                    <m:r>
                      <a:rPr lang="en-US" altLang="zh-CN" i="1" baseline="-25000">
                        <a:latin typeface="Cambria Math"/>
                      </a:rPr>
                      <m:t>𝑘</m:t>
                    </m:r>
                    <m:r>
                      <a:rPr lang="en-US" altLang="zh-CN" i="1" baseline="-2500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dirty="0" smtClean="0"/>
                  <a:t>是</a:t>
                </a:r>
                <a:r>
                  <a:rPr lang="zh-CN" altLang="en-US" dirty="0"/>
                  <a:t>时</a:t>
                </a:r>
                <a:r>
                  <a:rPr lang="zh-CN" altLang="en-US" dirty="0" smtClean="0"/>
                  <a:t>间</a:t>
                </a:r>
                <a:r>
                  <a:rPr lang="en-US" altLang="zh-CN" i="1" dirty="0"/>
                  <a:t>t</a:t>
                </a:r>
                <a:r>
                  <a:rPr lang="zh-CN" altLang="en-US" dirty="0" smtClean="0"/>
                  <a:t>的函数，那么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𝐸</m:t>
                    </m:r>
                    <m:r>
                      <a:rPr lang="en-US" altLang="zh-CN" i="1" baseline="-25000">
                        <a:latin typeface="Cambria Math"/>
                      </a:rPr>
                      <m:t>𝑘</m:t>
                    </m:r>
                    <m:r>
                      <a:rPr lang="en-US" altLang="zh-CN" i="1" baseline="-2500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dirty="0" smtClean="0"/>
                  <a:t>的平均值定义为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</a:rPr>
                          <m:t>𝐸</m:t>
                        </m:r>
                        <m:r>
                          <a:rPr lang="en-US" altLang="zh-CN" i="1" baseline="-25000">
                            <a:latin typeface="Cambria Math"/>
                          </a:rPr>
                          <m:t>𝑘</m:t>
                        </m:r>
                      </m:e>
                    </m:acc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b="0" i="1" smtClean="0">
                            <a:latin typeface="Cambria Math"/>
                          </a:rPr>
                          <m:t>𝑇</m:t>
                        </m:r>
                      </m:sup>
                      <m:e>
                        <m:r>
                          <a:rPr lang="en-US" altLang="zh-CN" i="1">
                            <a:latin typeface="Cambria Math"/>
                          </a:rPr>
                          <m:t>𝐸</m:t>
                        </m:r>
                        <m:r>
                          <a:rPr lang="en-US" altLang="zh-CN" i="1" baseline="-25000">
                            <a:latin typeface="Cambria Math"/>
                          </a:rPr>
                          <m:t>𝑘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/>
                          </a:rPr>
                          <m:t>𝑑𝑡</m:t>
                        </m:r>
                      </m:e>
                    </m:nary>
                    <m:r>
                      <a:rPr lang="zh-CN" altLang="en-US" b="0" i="1" smtClean="0">
                        <a:latin typeface="Cambria Math"/>
                      </a:rPr>
                      <m:t>。</m:t>
                    </m:r>
                  </m:oMath>
                </a14:m>
                <a:r>
                  <a:rPr lang="zh-CN" altLang="en-US" dirty="0" smtClean="0"/>
                  <a:t>你需要用到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sin</m:t>
                        </m:r>
                        <m:r>
                          <a:rPr lang="en-US" altLang="zh-CN" baseline="30000">
                            <a:latin typeface="Cambria Math"/>
                          </a:rPr>
                          <m:t>2</m:t>
                        </m:r>
                        <m:r>
                          <a:rPr lang="en-US" altLang="zh-CN" i="1">
                            <a:latin typeface="Cambria Math"/>
                          </a:rPr>
                          <m:t>⁡(</m:t>
                        </m:r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∆+</m:t>
                        </m:r>
                        <m:r>
                          <a:rPr lang="zh-CN" altLang="en-US" i="1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  <m:r>
                          <a:rPr lang="en-US" altLang="zh-CN" i="1">
                            <a:latin typeface="Cambria Math"/>
                          </a:rPr>
                          <m:t>𝑑𝑡</m:t>
                        </m:r>
                      </m:e>
                    </m:nary>
                    <m:r>
                      <a:rPr lang="en-US" altLang="zh-CN" b="0" i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cos</m:t>
                        </m:r>
                        <m:r>
                          <a:rPr lang="en-US" altLang="zh-CN" baseline="30000">
                            <a:latin typeface="Cambria Math"/>
                          </a:rPr>
                          <m:t>2</m:t>
                        </m:r>
                        <m:r>
                          <a:rPr lang="en-US" altLang="zh-CN" i="1">
                            <a:latin typeface="Cambria Math"/>
                          </a:rPr>
                          <m:t>⁡(</m:t>
                        </m:r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∆+</m:t>
                        </m:r>
                        <m:r>
                          <a:rPr lang="zh-CN" altLang="en-US" i="1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  <m:r>
                          <a:rPr lang="en-US" altLang="zh-CN" i="1">
                            <a:latin typeface="Cambria Math"/>
                          </a:rPr>
                          <m:t>𝑑𝑡</m:t>
                        </m:r>
                      </m:e>
                    </m:nary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1/2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的结论。请注意，该结论的证明也很容易，因为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en-US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sup>
                      <m:e>
                        <m:r>
                          <a:rPr lang="en-US" altLang="zh-CN" b="0" i="1" smtClean="0">
                            <a:latin typeface="Cambria Math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sin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a:rPr lang="en-US" altLang="zh-CN" baseline="30000">
                                <a:latin typeface="Cambria Math"/>
                              </a:rPr>
                              <m:t>2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∆+</m:t>
                                </m:r>
                                <m:r>
                                  <a:rPr lang="zh-CN" altLang="en-US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cos</m:t>
                        </m:r>
                        <m:r>
                          <a:rPr lang="en-US" altLang="zh-CN" baseline="30000">
                            <a:latin typeface="Cambria Math"/>
                          </a:rPr>
                          <m:t>2</m:t>
                        </m:r>
                        <m:r>
                          <a:rPr lang="en-US" altLang="zh-CN" i="1">
                            <a:latin typeface="Cambria Math"/>
                          </a:rPr>
                          <m:t>⁡(</m:t>
                        </m:r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∆+</m:t>
                        </m:r>
                        <m:r>
                          <a:rPr lang="zh-CN" altLang="en-US" i="1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]</m:t>
                        </m:r>
                        <m:r>
                          <a:rPr lang="en-US" altLang="zh-CN" i="1">
                            <a:latin typeface="Cambria Math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𝑡</m:t>
                        </m:r>
                      </m:e>
                    </m:nary>
                    <m:r>
                      <a:rPr lang="en-US" altLang="zh-CN">
                        <a:latin typeface="Cambria Math"/>
                      </a:rPr>
                      <m:t>=</m:t>
                    </m:r>
                    <m:r>
                      <a:rPr lang="en-US" altLang="zh-CN" b="0" i="0" smtClean="0">
                        <a:latin typeface="Cambria Math"/>
                      </a:rPr>
                      <m:t>1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。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473182"/>
              </a:xfrm>
              <a:prstGeom prst="rect">
                <a:avLst/>
              </a:prstGeom>
              <a:blipFill rotWithShape="1">
                <a:blip r:embed="rId2"/>
                <a:stretch>
                  <a:fillRect l="-533" t="-753" r="-333" b="-9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5170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6868" y="665018"/>
            <a:ext cx="6164263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53200" y="45720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</a:t>
            </a:r>
            <a:r>
              <a:rPr lang="zh-CN" altLang="en-US" dirty="0" smtClean="0"/>
              <a:t>问各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endParaRPr lang="en-US" dirty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5</a:t>
            </a:r>
            <a:r>
              <a:rPr lang="zh-CN" altLang="en-US" dirty="0" smtClean="0"/>
              <a:t>问各</a:t>
            </a:r>
            <a:r>
              <a:rPr lang="en-US" altLang="zh-CN" dirty="0" smtClean="0"/>
              <a:t>8</a:t>
            </a:r>
            <a:r>
              <a:rPr lang="zh-CN" altLang="en-US" dirty="0" smtClean="0"/>
              <a:t>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06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39838" y="685800"/>
            <a:ext cx="6662737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8777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430662"/>
            <a:ext cx="4953000" cy="330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5000" y="4724400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第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问的能量与时间的关系图</a:t>
            </a:r>
            <a:endParaRPr lang="en-US" sz="24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4636"/>
            <a:ext cx="5486400" cy="285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7966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问题三：亥姆赫兹共振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亥姆赫兹共振是一个有意思的现象，当我们给一个矿泉水瓶吹气时，如果吹得恰</a:t>
            </a:r>
            <a:r>
              <a:rPr lang="zh-CN" altLang="en-US" dirty="0" smtClean="0"/>
              <a:t>到</a:t>
            </a:r>
            <a:r>
              <a:rPr lang="zh-CN" altLang="en-US" dirty="0"/>
              <a:t>好处</a:t>
            </a:r>
            <a:r>
              <a:rPr lang="zh-CN" altLang="en-US" dirty="0" smtClean="0"/>
              <a:t>（</a:t>
            </a:r>
            <a:r>
              <a:rPr lang="zh-CN" altLang="en-US" dirty="0"/>
              <a:t>请确保气流是平行于瓶口的，而不是往瓶口里吹气），会使得矿泉水瓶发出巨大的轰鸣声（其实吹中国的横笛也是类似的）。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亥姆赫兹共振可以用一个简谐振子的模型来进行描述。请阅读网页：</a:t>
            </a:r>
            <a:r>
              <a:rPr lang="en-US" altLang="zh-CN" dirty="0"/>
              <a:t> </a:t>
            </a:r>
          </a:p>
          <a:p>
            <a:r>
              <a:rPr lang="en-US" altLang="zh-CN" dirty="0">
                <a:hlinkClick r:id="rId2"/>
              </a:rPr>
              <a:t>http://newt.phys.unsw.edu.au/jw/Helmholtz.html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：请尝</a:t>
            </a:r>
            <a:r>
              <a:rPr lang="zh-CN" altLang="en-US" dirty="0"/>
              <a:t>试吹奏一只矿泉水</a:t>
            </a:r>
            <a:r>
              <a:rPr lang="zh-CN" altLang="en-US" dirty="0" smtClean="0"/>
              <a:t>瓶（请回答是否可发出巨大的声响）。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：请估算一只农夫山泉</a:t>
            </a:r>
            <a:r>
              <a:rPr lang="en-US" altLang="zh-CN" dirty="0" smtClean="0"/>
              <a:t>550ml</a:t>
            </a:r>
            <a:r>
              <a:rPr lang="zh-CN" altLang="en-US" dirty="0" smtClean="0"/>
              <a:t>的矿泉水瓶的</a:t>
            </a:r>
            <a:r>
              <a:rPr lang="zh-CN" altLang="en-US" dirty="0"/>
              <a:t>亥姆赫兹</a:t>
            </a:r>
            <a:r>
              <a:rPr lang="zh-CN" altLang="en-US" dirty="0" smtClean="0"/>
              <a:t>共振频率。</a:t>
            </a:r>
            <a:endParaRPr lang="en-US" altLang="zh-CN" dirty="0" smtClean="0"/>
          </a:p>
          <a:p>
            <a:endParaRPr lang="en-US" dirty="0"/>
          </a:p>
          <a:p>
            <a:r>
              <a:rPr lang="en-US" altLang="zh-CN" dirty="0"/>
              <a:t>3</a:t>
            </a:r>
            <a:r>
              <a:rPr lang="zh-CN" altLang="en-US" dirty="0" smtClean="0"/>
              <a:t>：如果往水瓶里装一半的水，其频率会如何变化？请尝试这个实验。</a:t>
            </a:r>
            <a:endParaRPr lang="en-US" altLang="zh-CN" dirty="0" smtClean="0"/>
          </a:p>
          <a:p>
            <a:endParaRPr lang="en-US" dirty="0"/>
          </a:p>
          <a:p>
            <a:r>
              <a:rPr lang="en-US" altLang="zh-CN" dirty="0" smtClean="0"/>
              <a:t>4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zh-CN" altLang="en-US" dirty="0" smtClean="0">
                <a:sym typeface="Wingdings" panose="05000000000000000000" pitchFamily="2" charset="2"/>
              </a:rPr>
              <a:t>：（</a:t>
            </a:r>
            <a:r>
              <a:rPr lang="zh-CN" altLang="en-US" dirty="0" smtClean="0"/>
              <a:t>附件题）请用手机记录你的水瓶发出的声音，测量其频率（如用免费软件</a:t>
            </a:r>
            <a:r>
              <a:rPr lang="en-US" dirty="0"/>
              <a:t>Sonic </a:t>
            </a:r>
            <a:r>
              <a:rPr lang="en-US" dirty="0" err="1" smtClean="0"/>
              <a:t>Visualiser</a:t>
            </a:r>
            <a:r>
              <a:rPr lang="zh-CN" altLang="en-US" dirty="0" smtClean="0"/>
              <a:t>或其他类似的软件），看看与你的理论预期有多大的差别。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314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8800" y="3048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问和第</a:t>
            </a:r>
            <a:r>
              <a:rPr lang="en-US" altLang="zh-CN" dirty="0" smtClean="0"/>
              <a:t>3</a:t>
            </a:r>
            <a:r>
              <a:rPr lang="zh-CN" altLang="en-US" dirty="0" smtClean="0"/>
              <a:t>问各</a:t>
            </a:r>
            <a:r>
              <a:rPr lang="en-US" altLang="zh-CN" dirty="0" smtClean="0"/>
              <a:t>6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问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4</a:t>
            </a:r>
            <a:r>
              <a:rPr lang="zh-CN" altLang="en-US" dirty="0" smtClean="0"/>
              <a:t>问</a:t>
            </a:r>
            <a:r>
              <a:rPr lang="en-US" altLang="zh-CN" dirty="0" smtClean="0"/>
              <a:t>20</a:t>
            </a:r>
            <a:r>
              <a:rPr lang="zh-CN" altLang="en-US" dirty="0" smtClean="0"/>
              <a:t>分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35718" y="1386682"/>
            <a:ext cx="884237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54" y="32543"/>
            <a:ext cx="5486400" cy="339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0386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23716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28600" y="3276600"/>
                <a:ext cx="8382000" cy="3178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第四问：上图是用</a:t>
                </a:r>
                <a:r>
                  <a:rPr lang="en-US" altLang="zh-CN" dirty="0" smtClean="0"/>
                  <a:t>Sonic </a:t>
                </a:r>
                <a:r>
                  <a:rPr lang="en-US" altLang="zh-CN" dirty="0" err="1" smtClean="0"/>
                  <a:t>visualiser</a:t>
                </a:r>
                <a:r>
                  <a:rPr lang="zh-CN" altLang="en-US" dirty="0" smtClean="0"/>
                  <a:t>采集的空瓶的数据。可见瓶子发出的不是单一的频率，这是因为瓶子不是一个品质因子很高的谐振子。但是有一个幅度最大的频率，就是其共振频率。可以从图上测量出其周期，从而得到频率为</a:t>
                </a:r>
                <a:r>
                  <a:rPr lang="en-US" altLang="zh-CN" dirty="0" smtClean="0"/>
                  <a:t>215 Hz</a:t>
                </a:r>
                <a:r>
                  <a:rPr lang="zh-CN" altLang="en-US" dirty="0" smtClean="0"/>
                  <a:t>（也可以用软件自带的频率分析功能得到该数值）。</a:t>
                </a:r>
                <a:endParaRPr lang="en-US" altLang="zh-CN" dirty="0" smtClean="0"/>
              </a:p>
              <a:p>
                <a:endParaRPr lang="en-US" dirty="0"/>
              </a:p>
              <a:p>
                <a:r>
                  <a:rPr lang="zh-CN" altLang="en-US" dirty="0" smtClean="0"/>
                  <a:t>这个值比理论计算要低一些，可见理论有一些误差，主要误</a:t>
                </a:r>
                <a:r>
                  <a:rPr lang="zh-CN" altLang="en-US" dirty="0"/>
                  <a:t>差</a:t>
                </a:r>
                <a:r>
                  <a:rPr lang="zh-CN" altLang="en-US" dirty="0" smtClean="0"/>
                  <a:t>来源包括我们在考虑振动的气体时，仅仅考虑了瓶口的，但是实际上瓶口以下一部分的气体也应考虑到振子的质量中去。从而会降低共振频率。</a:t>
                </a:r>
                <a:endParaRPr lang="en-US" altLang="zh-CN" dirty="0" smtClean="0"/>
              </a:p>
              <a:p>
                <a:endParaRPr lang="en-US" dirty="0"/>
              </a:p>
              <a:p>
                <a:r>
                  <a:rPr lang="zh-CN" altLang="en-US" dirty="0" smtClean="0"/>
                  <a:t>同理可以测量当装一半水的时候其频率为</a:t>
                </a:r>
                <a:r>
                  <a:rPr lang="en-US" altLang="zh-CN" dirty="0" smtClean="0"/>
                  <a:t>301 Hz</a:t>
                </a:r>
                <a:r>
                  <a:rPr lang="zh-CN" altLang="en-US" dirty="0" smtClean="0"/>
                  <a:t>。根据理论值，它应该是没有装水时的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e>
                    </m:rad>
                  </m:oMath>
                </a14:m>
                <a:r>
                  <a:rPr lang="zh-CN" altLang="en-US" dirty="0" smtClean="0"/>
                  <a:t>倍，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215</m:t>
                    </m:r>
                    <m:r>
                      <a:rPr lang="en-US" altLang="zh-CN" i="1" smtClean="0">
                        <a:latin typeface="Cambria Math"/>
                        <a:ea typeface="Cambria Math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zh-CN" altLang="en-US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e>
                    </m:rad>
                    <m:r>
                      <a:rPr lang="en-US" altLang="zh-CN" b="0" i="1" smtClean="0">
                        <a:latin typeface="Cambria Math"/>
                      </a:rPr>
                      <m:t>=304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Hz</m:t>
                    </m:r>
                  </m:oMath>
                </a14:m>
                <a:r>
                  <a:rPr lang="zh-CN" altLang="en-US" dirty="0" smtClean="0"/>
                  <a:t>，可见频率与瓶子体积的理论关系式是很精确的。</a:t>
                </a: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276600"/>
                <a:ext cx="8382000" cy="3178242"/>
              </a:xfrm>
              <a:prstGeom prst="rect">
                <a:avLst/>
              </a:prstGeom>
              <a:blipFill rotWithShape="1">
                <a:blip r:embed="rId3"/>
                <a:stretch>
                  <a:fillRect l="-655" t="-1536" r="-509" b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0913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1318</Words>
  <Application>Microsoft Office PowerPoint</Application>
  <PresentationFormat>On-screen Show (4:3)</PresentationFormat>
  <Paragraphs>53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xue</dc:creator>
  <cp:lastModifiedBy>xue</cp:lastModifiedBy>
  <cp:revision>22</cp:revision>
  <dcterms:created xsi:type="dcterms:W3CDTF">2006-08-16T00:00:00Z</dcterms:created>
  <dcterms:modified xsi:type="dcterms:W3CDTF">2017-11-30T12:57:45Z</dcterms:modified>
</cp:coreProperties>
</file>